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notesSlides/notesSlide8.xml" ContentType="application/vnd.openxmlformats-officedocument.presentationml.notes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/>
  <p:notesSz cx="5143500" cy="9144000"/>
  <p:defaultTextStyle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>
        <p:guide pos="2880"/>
        <p:guide pos="162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 /><Relationship Id="rId16" Type="http://schemas.openxmlformats.org/officeDocument/2006/relationships/tableStyles" Target="tableStyles.xml" /><Relationship Id="rId1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79756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978772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82950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19CAED-E410-4B40-1D07-F1FF97BB9A59}" type="slidenum">
              <a:rPr lang="en-US"/>
              <a:t/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586738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560517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0702629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EB9600-1EB3-8FB2-7334-394D0D648436}" type="slidenum">
              <a:rPr lang="en-US"/>
              <a:t/>
            </a:fld>
            <a:endParaRPr lang="en-US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dt="0" ftr="0" hdr="0" sldNum="0"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"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92756338" name="Рисунок 197" descr="Эмблема колледжа чб"/>
          <p:cNvPicPr/>
          <p:nvPr/>
        </p:nvPicPr>
        <p:blipFill>
          <a:blip r:embed="rId4"/>
          <a:stretch/>
        </p:blipFill>
        <p:spPr bwMode="auto">
          <a:xfrm flipH="0" flipV="0">
            <a:off x="3252417" y="212180"/>
            <a:ext cx="2639164" cy="9863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7163267" name="Прямоугольник 396"/>
          <p:cNvSpPr/>
          <p:nvPr/>
        </p:nvSpPr>
        <p:spPr bwMode="auto">
          <a:xfrm flipH="0" flipV="0">
            <a:off x="1370653" y="1198562"/>
            <a:ext cx="6402692" cy="7033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defRPr/>
            </a:pPr>
            <a:r>
              <a:rPr lang="ru-RU" sz="1200" b="1">
                <a:solidFill>
                  <a:schemeClr val="tx1"/>
                </a:solidFill>
                <a:latin typeface="Times New Roman"/>
                <a:cs typeface="Times New Roman"/>
              </a:rPr>
              <a:t>Санкт-Петербургское государственное бюджетное профессиональное </a:t>
            </a:r>
            <a:endParaRPr lang="ru-RU" sz="12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ru-RU" sz="1200" b="1">
                <a:solidFill>
                  <a:schemeClr val="tx1"/>
                </a:solidFill>
                <a:latin typeface="Times New Roman"/>
                <a:cs typeface="Times New Roman"/>
              </a:rPr>
              <a:t>образовательное учреждение </a:t>
            </a:r>
            <a:endParaRPr lang="ru-RU" sz="12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ru-RU" sz="1200" b="1">
                <a:solidFill>
                  <a:schemeClr val="tx1"/>
                </a:solidFill>
                <a:latin typeface="Times New Roman"/>
                <a:cs typeface="Times New Roman"/>
              </a:rPr>
              <a:t>«ПОЛИТЕХНИЧЕСКИЙ КОЛЛЕДЖ ГОРОДСКОГО ХОЗЯЙСТВА»</a:t>
            </a:r>
            <a:endParaRPr lang="ru-RU" sz="12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ru-RU" sz="1200">
                <a:solidFill>
                  <a:schemeClr val="tx1"/>
                </a:solidFill>
                <a:latin typeface="Times New Roman"/>
                <a:cs typeface="Times New Roman"/>
              </a:rPr>
              <a:t>(СПб ГБПОУ «ПКГХ»)</a:t>
            </a:r>
            <a:endParaRPr sz="1600"/>
          </a:p>
        </p:txBody>
      </p:sp>
      <p:sp>
        <p:nvSpPr>
          <p:cNvPr id="92596206" name="Заголовок 1"/>
          <p:cNvSpPr>
            <a:spLocks noGrp="1"/>
          </p:cNvSpPr>
          <p:nvPr/>
        </p:nvSpPr>
        <p:spPr bwMode="auto">
          <a:xfrm flipH="0" flipV="0">
            <a:off x="489539" y="2242343"/>
            <a:ext cx="8164920" cy="65881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2000" b="0" i="0" u="none" strike="noStrike" cap="none" spc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Разработка Web API для мониторинга и управления личными финансами</a:t>
            </a:r>
            <a:endParaRPr sz="1800"/>
          </a:p>
        </p:txBody>
      </p:sp>
      <p:sp>
        <p:nvSpPr>
          <p:cNvPr id="2081127446" name="TextBox 397"/>
          <p:cNvSpPr txBox="1"/>
          <p:nvPr/>
        </p:nvSpPr>
        <p:spPr bwMode="auto">
          <a:xfrm>
            <a:off x="4750272" y="3879528"/>
            <a:ext cx="4308590" cy="82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400">
                <a:latin typeface="Times New Roman"/>
                <a:cs typeface="Times New Roman"/>
              </a:rPr>
              <a:t>Выполнил</a:t>
            </a:r>
            <a:r>
              <a:rPr lang="en-US" sz="2400">
                <a:latin typeface="Times New Roman"/>
                <a:cs typeface="Times New Roman"/>
              </a:rPr>
              <a:t>:</a:t>
            </a:r>
            <a:r>
              <a:rPr lang="ru-RU" sz="2400">
                <a:latin typeface="Times New Roman"/>
                <a:cs typeface="Times New Roman"/>
              </a:rPr>
              <a:t> Абдулгаджиев Н.М</a:t>
            </a:r>
            <a:r>
              <a:rPr lang="ru-RU" sz="2000">
                <a:latin typeface="Times New Roman"/>
                <a:cs typeface="Times New Roman"/>
              </a:rPr>
              <a:t>.</a:t>
            </a:r>
            <a:endParaRPr lang="en-US" sz="2000">
              <a:latin typeface="Times New Roman"/>
              <a:cs typeface="Times New Roman"/>
            </a:endParaRPr>
          </a:p>
          <a:p>
            <a:pPr>
              <a:defRPr/>
            </a:pPr>
            <a:r>
              <a:rPr lang="ru-RU" sz="2400">
                <a:latin typeface="Times New Roman"/>
                <a:cs typeface="Times New Roman"/>
              </a:rPr>
              <a:t>Проверил</a:t>
            </a:r>
            <a:r>
              <a:rPr lang="en-US" sz="2400">
                <a:latin typeface="Times New Roman"/>
                <a:cs typeface="Times New Roman"/>
              </a:rPr>
              <a:t>:</a:t>
            </a:r>
            <a:r>
              <a:rPr lang="ru-RU" sz="2400">
                <a:latin typeface="Times New Roman"/>
                <a:cs typeface="Times New Roman"/>
              </a:rPr>
              <a:t> Лебедева Д.В.</a:t>
            </a:r>
            <a:endParaRPr lang="ru-RU"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9"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33800" y="3252048"/>
            <a:ext cx="8602200" cy="148690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 bwMode="auto">
          <a:xfrm>
            <a:off x="537500" y="1327000"/>
            <a:ext cx="38883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  <a:defRPr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  <a:t>В процессе разработки провод</a:t>
            </a:r>
            <a:r>
              <a:rPr lang="ru-RU" sz="1200">
                <a:solidFill>
                  <a:srgbClr val="000000"/>
                </a:solidFill>
                <a:latin typeface="Arial"/>
                <a:ea typeface="Arial"/>
                <a:cs typeface="Arial"/>
              </a:rPr>
              <a:t>илось мануальное тестирование 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  <a:t>для выявления ошибок в критических модулях. Это гарантирует стабильность работы программы в различных ситуациях.</a:t>
            </a:r>
            <a:endParaRPr lang="en-US" sz="1200"/>
          </a:p>
        </p:txBody>
      </p:sp>
      <p:sp>
        <p:nvSpPr>
          <p:cNvPr id="6" name="Text 1"/>
          <p:cNvSpPr txBox="1"/>
          <p:nvPr/>
        </p:nvSpPr>
        <p:spPr bwMode="auto">
          <a:xfrm>
            <a:off x="682650" y="432868"/>
            <a:ext cx="7778700" cy="572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  <a:defRPr/>
            </a:pPr>
            <a:r>
              <a:rPr lang="en-US" sz="2500">
                <a:solidFill>
                  <a:srgbClr val="242424"/>
                </a:solidFill>
                <a:latin typeface="Arial"/>
                <a:ea typeface="Arial"/>
                <a:cs typeface="Arial"/>
              </a:rPr>
              <a:t>Тестирование и надежность</a:t>
            </a:r>
            <a:endParaRPr lang="en-US" sz="2500"/>
          </a:p>
        </p:txBody>
      </p:sp>
      <p:sp>
        <p:nvSpPr>
          <p:cNvPr id="7" name="Text 2"/>
          <p:cNvSpPr txBox="1"/>
          <p:nvPr/>
        </p:nvSpPr>
        <p:spPr bwMode="auto">
          <a:xfrm>
            <a:off x="8608254" y="4716675"/>
            <a:ext cx="449700" cy="57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  <a:defRPr/>
            </a:pPr>
            <a:r>
              <a:rPr lang="ru-RU" sz="1100" b="1">
                <a:solidFill>
                  <a:srgbClr val="434343"/>
                </a:solidFill>
                <a:latin typeface="Arial"/>
                <a:ea typeface="Arial"/>
                <a:cs typeface="Arial"/>
              </a:rPr>
              <a:t>10</a:t>
            </a:r>
            <a:endParaRPr lang="en-US" sz="1100"/>
          </a:p>
        </p:txBody>
      </p:sp>
      <p:sp>
        <p:nvSpPr>
          <p:cNvPr id="8" name="Text 3"/>
          <p:cNvSpPr txBox="1"/>
          <p:nvPr/>
        </p:nvSpPr>
        <p:spPr bwMode="auto">
          <a:xfrm>
            <a:off x="4719950" y="1327000"/>
            <a:ext cx="3888300" cy="36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  <a:defRPr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  <a:t>Особое внимание уделяется обработке ошибок, таких как неверные пароли и дубликаты данных, что делает систему более защищенной.</a:t>
            </a:r>
            <a:endParaRPr lang="en-US" sz="1200"/>
          </a:p>
        </p:txBody>
      </p:sp>
      <p:sp>
        <p:nvSpPr>
          <p:cNvPr id="422141117" name=""/>
          <p:cNvSpPr/>
          <p:nvPr/>
        </p:nvSpPr>
        <p:spPr bwMode="auto">
          <a:xfrm flipH="0" flipV="0">
            <a:off x="316118" y="3143514"/>
            <a:ext cx="8437562" cy="159543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1098053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rot="0" flipH="0" flipV="0">
            <a:off x="438873" y="3196485"/>
            <a:ext cx="8266252" cy="986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0"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 bwMode="auto">
          <a:xfrm>
            <a:off x="672450" y="1159300"/>
            <a:ext cx="8202899" cy="20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  <a:defRPr/>
            </a:pPr>
            <a:r>
              <a:rPr lang="en-US" sz="3600">
                <a:solidFill>
                  <a:srgbClr val="242424"/>
                </a:solidFill>
                <a:latin typeface="Arial"/>
                <a:ea typeface="Arial"/>
                <a:cs typeface="Arial"/>
              </a:rPr>
              <a:t>Достижения и будущие шаги</a:t>
            </a:r>
            <a:br>
              <a:rPr lang="en-US" sz="3600">
                <a:solidFill>
                  <a:srgbClr val="242424"/>
                </a:solidFill>
                <a:latin typeface="Arial"/>
                <a:ea typeface="Arial"/>
                <a:cs typeface="Arial"/>
              </a:rPr>
            </a:br>
            <a:br>
              <a:rPr lang="en-US" sz="3600">
                <a:solidFill>
                  <a:srgbClr val="242424"/>
                </a:solidFill>
                <a:latin typeface="Arial"/>
                <a:ea typeface="Arial"/>
                <a:cs typeface="Arial"/>
              </a:rPr>
            </a:br>
            <a:r>
              <a:rPr lang="en-US" sz="1400">
                <a:solidFill>
                  <a:srgbClr val="242424"/>
                </a:solidFill>
                <a:latin typeface="Arial"/>
                <a:ea typeface="Arial"/>
                <a:cs typeface="Arial"/>
              </a:rPr>
              <a:t>API SmartWallet </a:t>
            </a:r>
            <a:r>
              <a:rPr lang="ru-RU" sz="1400">
                <a:solidFill>
                  <a:srgbClr val="242424"/>
                </a:solidFill>
                <a:latin typeface="Arial"/>
                <a:ea typeface="Arial"/>
                <a:cs typeface="Arial"/>
              </a:rPr>
              <a:t>соответствует всем предъявленным техническим требованиям</a:t>
            </a:r>
            <a:r>
              <a:rPr lang="en-US" sz="1400">
                <a:solidFill>
                  <a:srgbClr val="242424"/>
                </a:solidFill>
                <a:latin typeface="Arial"/>
                <a:ea typeface="Arial"/>
                <a:cs typeface="Arial"/>
              </a:rPr>
              <a:t>. Планируется интеграция с банковскими API и </a:t>
            </a:r>
            <a:r>
              <a:rPr lang="ru-RU" sz="1400">
                <a:solidFill>
                  <a:srgbClr val="242424"/>
                </a:solidFill>
                <a:latin typeface="Arial"/>
                <a:ea typeface="Arial"/>
                <a:cs typeface="Arial"/>
              </a:rPr>
              <a:t>поддержка множества валют</a:t>
            </a:r>
            <a:r>
              <a:rPr lang="en-US" sz="1400">
                <a:solidFill>
                  <a:srgbClr val="242424"/>
                </a:solidFill>
                <a:latin typeface="Arial"/>
                <a:ea typeface="Arial"/>
                <a:cs typeface="Arial"/>
              </a:rPr>
              <a:t>.</a:t>
            </a:r>
            <a:br>
              <a:rPr lang="en-US" sz="3600">
                <a:solidFill>
                  <a:srgbClr val="242424"/>
                </a:solidFill>
                <a:latin typeface="Arial"/>
                <a:ea typeface="Arial"/>
                <a:cs typeface="Arial"/>
              </a:rPr>
            </a:br>
            <a:endParaRPr lang="en-US" sz="3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2"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846515" y="116825"/>
            <a:ext cx="4297290" cy="4894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 bwMode="auto">
          <a:xfrm>
            <a:off x="310310" y="4716675"/>
            <a:ext cx="449700" cy="74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  <a:defRPr/>
            </a:pPr>
            <a:r>
              <a:rPr lang="en-US" sz="1100" b="1">
                <a:solidFill>
                  <a:srgbClr val="434343"/>
                </a:solidFill>
                <a:latin typeface="Arial"/>
                <a:ea typeface="Arial"/>
                <a:cs typeface="Arial"/>
              </a:rPr>
              <a:t>2</a:t>
            </a:r>
            <a:endParaRPr lang="en-US" sz="1100"/>
          </a:p>
        </p:txBody>
      </p:sp>
      <p:sp>
        <p:nvSpPr>
          <p:cNvPr id="6" name="Text 1"/>
          <p:cNvSpPr txBox="1"/>
          <p:nvPr/>
        </p:nvSpPr>
        <p:spPr bwMode="auto">
          <a:xfrm>
            <a:off x="589650" y="1853700"/>
            <a:ext cx="4259700" cy="1436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  <a:defRPr/>
            </a:pPr>
            <a:r>
              <a:rPr lang="en-US" sz="2500" b="1">
                <a:solidFill>
                  <a:srgbClr val="242424"/>
                </a:solidFill>
                <a:latin typeface="Arial"/>
                <a:ea typeface="Arial"/>
                <a:cs typeface="Arial"/>
              </a:rPr>
              <a:t>Автоматизация личных финансов</a:t>
            </a:r>
            <a:br>
              <a:rPr lang="en-US" sz="2500" b="1">
                <a:solidFill>
                  <a:srgbClr val="242424"/>
                </a:solidFill>
                <a:latin typeface="Arial"/>
                <a:ea typeface="Arial"/>
                <a:cs typeface="Arial"/>
              </a:rPr>
            </a:br>
            <a:br>
              <a:rPr lang="en-US" sz="1400">
                <a:solidFill>
                  <a:srgbClr val="242424"/>
                </a:solidFill>
                <a:latin typeface="Arial"/>
                <a:ea typeface="Arial"/>
                <a:cs typeface="Arial"/>
              </a:rPr>
            </a:br>
            <a:br>
              <a:rPr lang="en-US" sz="1400">
                <a:solidFill>
                  <a:srgbClr val="242424"/>
                </a:solidFill>
                <a:latin typeface="Arial"/>
                <a:ea typeface="Arial"/>
                <a:cs typeface="Arial"/>
              </a:rPr>
            </a:br>
            <a:br>
              <a:rPr lang="en-US" sz="1400">
                <a:solidFill>
                  <a:srgbClr val="242424"/>
                </a:solidFill>
                <a:latin typeface="Arial"/>
                <a:ea typeface="Arial"/>
                <a:cs typeface="Arial"/>
              </a:rPr>
            </a:br>
            <a:r>
              <a:rPr lang="en-US" sz="1400">
                <a:solidFill>
                  <a:srgbClr val="242424"/>
                </a:solidFill>
                <a:latin typeface="Arial"/>
                <a:ea typeface="Arial"/>
                <a:cs typeface="Arial"/>
              </a:rPr>
              <a:t>SmartWallet API предназначен для автоматизации учета личных финансов. Основные задачи включают реализацию CRUD-операций, авторизацию пользователя и обработку данных, а также интеграцию статистики, чтобы обеспечить полноценный анализ по финансовому поведению.</a:t>
            </a:r>
            <a:endParaRPr lang="en-US" sz="25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3"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84409" y="0"/>
            <a:ext cx="4294622" cy="5143500"/>
          </a:xfrm>
          <a:prstGeom prst="rect">
            <a:avLst/>
          </a:prstGeom>
        </p:spPr>
      </p:pic>
      <p:pic>
        <p:nvPicPr>
          <p:cNvPr id="213412021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230637" y="0"/>
            <a:ext cx="4518267" cy="5143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 bwMode="auto">
          <a:xfrm>
            <a:off x="8191950" y="4640475"/>
            <a:ext cx="449700" cy="57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  <a:defRPr/>
            </a:pPr>
            <a:r>
              <a:rPr lang="en-US" sz="1100" b="1">
                <a:solidFill>
                  <a:srgbClr val="434343"/>
                </a:solidFill>
                <a:latin typeface="Arial"/>
                <a:ea typeface="Arial"/>
                <a:cs typeface="Arial"/>
              </a:rPr>
              <a:t>3</a:t>
            </a:r>
            <a:endParaRPr lang="en-US" sz="1100"/>
          </a:p>
        </p:txBody>
      </p:sp>
      <p:sp>
        <p:nvSpPr>
          <p:cNvPr id="6" name="Text 1"/>
          <p:cNvSpPr txBox="1"/>
          <p:nvPr/>
        </p:nvSpPr>
        <p:spPr bwMode="auto">
          <a:xfrm>
            <a:off x="4572000" y="1251000"/>
            <a:ext cx="4096200" cy="264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  <a:defRPr/>
            </a:pP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</a:rPr>
              <a:t>Назначение и область применения</a:t>
            </a:r>
            <a:b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b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b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b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  <a:t>API помогает в учете транзакций и установке бюджетов, которые способствуют оптимизации расходов и анализу финансового поведения. Студенты, фрилансеры и семьи могут легко интегрировать API с существующими клиентами.</a:t>
            </a:r>
            <a:b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b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b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b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  <a:t>SmartWallet API поддерживает интеграцию с мобильными и веб-клиентами, что делает его универсальным инструментом. Функционал позволяет решать задачи различных категорий пользователей, учитывая их уникальные финансовые потребности.</a:t>
            </a:r>
            <a:endParaRPr lang="en-US" sz="25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4"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38025" y="126439"/>
            <a:ext cx="4909800" cy="4890621"/>
          </a:xfrm>
          <a:prstGeom prst="rect">
            <a:avLst/>
          </a:prstGeom>
        </p:spPr>
      </p:pic>
      <p:pic>
        <p:nvPicPr>
          <p:cNvPr id="21603494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0" y="126438"/>
            <a:ext cx="5047824" cy="489062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 bwMode="auto">
          <a:xfrm>
            <a:off x="5246522" y="915600"/>
            <a:ext cx="3706200" cy="3312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  <a:defRPr/>
            </a:pPr>
            <a:r>
              <a:rPr lang="en-US" sz="2500" b="1">
                <a:solidFill>
                  <a:srgbClr val="242424"/>
                </a:solidFill>
                <a:latin typeface="Arial"/>
                <a:ea typeface="Arial"/>
                <a:cs typeface="Arial"/>
              </a:rPr>
              <a:t>Функциональные возможности: Часть 1</a:t>
            </a:r>
            <a:b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b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</a:rPr>
              <a:t>Управление денежными хранилищами</a:t>
            </a:r>
            <a:br>
              <a:rPr lang="en-US" sz="50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  <a:t>SmartWallet позволяет создавать, редактировать и удалять денежные хранилища. Каждый пользователь может организовывать свои средства, распределяя их по различным категориям трат для удобства.</a:t>
            </a:r>
            <a:b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b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b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</a:rPr>
              <a:t>Регистрация и авторизация пользователей</a:t>
            </a:r>
            <a:br>
              <a:rPr lang="en-US" sz="50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</a:rPr>
              <a:t>Регистрация и авторизация включают валидацию паролей от 8 до 34 символов. Используются специализированные символы для повышения безопасности, гарантирующие надежную защиту данных пользователей.</a:t>
            </a:r>
            <a:endParaRPr lang="en-US" sz="2500"/>
          </a:p>
        </p:txBody>
      </p:sp>
      <p:sp>
        <p:nvSpPr>
          <p:cNvPr id="6" name="Text 1"/>
          <p:cNvSpPr txBox="1"/>
          <p:nvPr/>
        </p:nvSpPr>
        <p:spPr bwMode="auto">
          <a:xfrm>
            <a:off x="8608254" y="4716675"/>
            <a:ext cx="449700" cy="320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  <a:defRPr/>
            </a:pPr>
            <a:r>
              <a:rPr lang="en-US" sz="1100" b="1">
                <a:solidFill>
                  <a:srgbClr val="434343"/>
                </a:solidFill>
                <a:latin typeface="Arial"/>
                <a:ea typeface="Arial"/>
                <a:cs typeface="Arial"/>
              </a:rPr>
              <a:t>4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5"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572628" y="82296"/>
            <a:ext cx="4570743" cy="496862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 bwMode="auto">
          <a:xfrm>
            <a:off x="81710" y="4716675"/>
            <a:ext cx="449700" cy="57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  <a:defRPr/>
            </a:pPr>
            <a:r>
              <a:rPr lang="en-US" sz="1100" b="1">
                <a:solidFill>
                  <a:srgbClr val="434343"/>
                </a:solidFill>
                <a:latin typeface="Arial"/>
                <a:ea typeface="Arial"/>
                <a:cs typeface="Arial"/>
              </a:rPr>
              <a:t>5</a:t>
            </a:r>
            <a:endParaRPr lang="en-US" sz="1100"/>
          </a:p>
        </p:txBody>
      </p:sp>
      <p:sp>
        <p:nvSpPr>
          <p:cNvPr id="6" name="Text 1"/>
          <p:cNvSpPr txBox="1"/>
          <p:nvPr/>
        </p:nvSpPr>
        <p:spPr bwMode="auto">
          <a:xfrm>
            <a:off x="878147" y="1927180"/>
            <a:ext cx="3778800" cy="107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  <a:defRPr/>
            </a:pPr>
            <a:r>
              <a:rPr lang="en-US" sz="1200">
                <a:solidFill>
                  <a:srgbClr val="242424"/>
                </a:solidFill>
                <a:latin typeface="Arial"/>
                <a:ea typeface="Arial"/>
                <a:cs typeface="Arial"/>
              </a:rPr>
              <a:t>Обработка транзакций включает операции по добавлению, удалению и фильтрации данных. Поддержка JSON и UTF-8 форматов обеспечивает совместимость с различными клиентскими приложениями.</a:t>
            </a:r>
            <a:endParaRPr lang="en-US" sz="1200"/>
          </a:p>
        </p:txBody>
      </p:sp>
      <p:sp>
        <p:nvSpPr>
          <p:cNvPr id="7" name="Text 2"/>
          <p:cNvSpPr txBox="1"/>
          <p:nvPr/>
        </p:nvSpPr>
        <p:spPr bwMode="auto">
          <a:xfrm>
            <a:off x="878147" y="3292910"/>
            <a:ext cx="3778800" cy="107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  <a:defRPr/>
            </a:pPr>
            <a:r>
              <a:rPr lang="en-US" sz="1200">
                <a:solidFill>
                  <a:srgbClr val="242424"/>
                </a:solidFill>
                <a:latin typeface="Arial"/>
                <a:ea typeface="Arial"/>
                <a:cs typeface="Arial"/>
              </a:rPr>
              <a:t>Запросы проверяются на верность через детальную валидацию, что помогает выявлять и исправлять ошибки. Это повышает надежность и эффективность работы API.</a:t>
            </a:r>
            <a:endParaRPr lang="en-US" sz="1200"/>
          </a:p>
        </p:txBody>
      </p:sp>
      <p:sp>
        <p:nvSpPr>
          <p:cNvPr id="8" name="Text 3"/>
          <p:cNvSpPr txBox="1"/>
          <p:nvPr/>
        </p:nvSpPr>
        <p:spPr bwMode="auto">
          <a:xfrm>
            <a:off x="365760" y="828475"/>
            <a:ext cx="4023360" cy="572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  <a:defRPr/>
            </a:pPr>
            <a:r>
              <a:rPr lang="en-US" sz="2500">
                <a:solidFill>
                  <a:srgbClr val="242424"/>
                </a:solidFill>
                <a:latin typeface="Arial"/>
                <a:ea typeface="Arial"/>
                <a:cs typeface="Arial"/>
              </a:rPr>
              <a:t>Функциональные возможности: Часть 2</a:t>
            </a:r>
            <a:endParaRPr lang="en-US" sz="2500"/>
          </a:p>
        </p:txBody>
      </p:sp>
      <p:pic>
        <p:nvPicPr>
          <p:cNvPr id="67991785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rot="0" flipH="0" flipV="0">
            <a:off x="4656946" y="0"/>
            <a:ext cx="4486423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6"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67337" y="1845684"/>
            <a:ext cx="290925" cy="387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971944" y="1845684"/>
            <a:ext cx="339413" cy="387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24399" y="3553752"/>
            <a:ext cx="376800" cy="33493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4953250" y="3532819"/>
            <a:ext cx="376800" cy="3768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 bwMode="auto">
          <a:xfrm>
            <a:off x="678299" y="622900"/>
            <a:ext cx="7787400" cy="572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  <a:defRPr/>
            </a:pPr>
            <a:r>
              <a:rPr lang="en-US" sz="2500">
                <a:solidFill>
                  <a:srgbClr val="242424"/>
                </a:solidFill>
                <a:latin typeface="Arial"/>
                <a:ea typeface="Arial"/>
                <a:cs typeface="Arial"/>
              </a:rPr>
              <a:t>Современные технологии разработки</a:t>
            </a:r>
            <a:endParaRPr lang="en-US" sz="2500"/>
          </a:p>
        </p:txBody>
      </p:sp>
      <p:sp>
        <p:nvSpPr>
          <p:cNvPr id="8" name="Text 1"/>
          <p:cNvSpPr txBox="1"/>
          <p:nvPr/>
        </p:nvSpPr>
        <p:spPr bwMode="auto">
          <a:xfrm>
            <a:off x="8608254" y="4715454"/>
            <a:ext cx="449700" cy="57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  <a:defRPr/>
            </a:pPr>
            <a:r>
              <a:rPr lang="en-US" sz="1100" b="1">
                <a:solidFill>
                  <a:srgbClr val="434343"/>
                </a:solidFill>
                <a:latin typeface="Arial"/>
                <a:ea typeface="Arial"/>
                <a:cs typeface="Arial"/>
              </a:rPr>
              <a:t>6</a:t>
            </a:r>
            <a:endParaRPr lang="en-US" sz="1100"/>
          </a:p>
        </p:txBody>
      </p:sp>
      <p:sp>
        <p:nvSpPr>
          <p:cNvPr id="9" name="Text 2"/>
          <p:cNvSpPr txBox="1"/>
          <p:nvPr/>
        </p:nvSpPr>
        <p:spPr bwMode="auto">
          <a:xfrm>
            <a:off x="1243850" y="1912175"/>
            <a:ext cx="3384900" cy="20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Arial"/>
                <a:ea typeface="Arial"/>
                <a:cs typeface="Arial"/>
              </a:rPr>
              <a:t>Язык программирования и платформа</a:t>
            </a:r>
            <a:endParaRPr lang="en-US" sz="1400"/>
          </a:p>
        </p:txBody>
      </p:sp>
      <p:sp>
        <p:nvSpPr>
          <p:cNvPr id="10" name="Text 3"/>
          <p:cNvSpPr txBox="1"/>
          <p:nvPr/>
        </p:nvSpPr>
        <p:spPr bwMode="auto">
          <a:xfrm>
            <a:off x="729621" y="2379342"/>
            <a:ext cx="3674700" cy="18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  <a:defRPr/>
            </a:pPr>
            <a:r>
              <a:rPr lang="en-US" sz="1200">
                <a:solidFill>
                  <a:srgbClr val="242424"/>
                </a:solidFill>
                <a:latin typeface="Arial"/>
                <a:ea typeface="Arial"/>
                <a:cs typeface="Arial"/>
              </a:rPr>
              <a:t>SmartWallet API написан на языке C# и работает на платформе ASP.NET Core, что обеспечивает высокую производительность.</a:t>
            </a:r>
            <a:endParaRPr lang="en-US" sz="1200"/>
          </a:p>
        </p:txBody>
      </p:sp>
      <p:sp>
        <p:nvSpPr>
          <p:cNvPr id="11" name="Text 4"/>
          <p:cNvSpPr txBox="1"/>
          <p:nvPr/>
        </p:nvSpPr>
        <p:spPr bwMode="auto">
          <a:xfrm>
            <a:off x="5472700" y="1912175"/>
            <a:ext cx="3384900" cy="20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Arial"/>
                <a:ea typeface="Arial"/>
                <a:cs typeface="Arial"/>
              </a:rPr>
              <a:t>База данных</a:t>
            </a:r>
            <a:endParaRPr lang="en-US" sz="1400"/>
          </a:p>
        </p:txBody>
      </p:sp>
      <p:sp>
        <p:nvSpPr>
          <p:cNvPr id="12" name="Text 5"/>
          <p:cNvSpPr txBox="1"/>
          <p:nvPr/>
        </p:nvSpPr>
        <p:spPr bwMode="auto">
          <a:xfrm>
            <a:off x="4958471" y="2379342"/>
            <a:ext cx="3674700" cy="18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  <a:defRPr/>
            </a:pPr>
            <a:r>
              <a:rPr lang="en-US" sz="1200">
                <a:solidFill>
                  <a:srgbClr val="242424"/>
                </a:solidFill>
                <a:latin typeface="Arial"/>
                <a:ea typeface="Arial"/>
                <a:cs typeface="Arial"/>
              </a:rPr>
              <a:t>В качестве системы управления базами данных выбрана PostgreSQL, что обеспечивает надежное управление данными.</a:t>
            </a:r>
            <a:endParaRPr lang="en-US" sz="1200"/>
          </a:p>
        </p:txBody>
      </p:sp>
      <p:sp>
        <p:nvSpPr>
          <p:cNvPr id="13" name="Text 6"/>
          <p:cNvSpPr txBox="1"/>
          <p:nvPr/>
        </p:nvSpPr>
        <p:spPr bwMode="auto">
          <a:xfrm>
            <a:off x="1243850" y="3593750"/>
            <a:ext cx="3384900" cy="20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Arial"/>
                <a:ea typeface="Arial"/>
                <a:cs typeface="Arial"/>
              </a:rPr>
              <a:t>Инструменты разработки</a:t>
            </a:r>
            <a:endParaRPr lang="en-US" sz="1400"/>
          </a:p>
        </p:txBody>
      </p:sp>
      <p:sp>
        <p:nvSpPr>
          <p:cNvPr id="14" name="Text 7"/>
          <p:cNvSpPr txBox="1"/>
          <p:nvPr/>
        </p:nvSpPr>
        <p:spPr bwMode="auto">
          <a:xfrm>
            <a:off x="729620" y="4064227"/>
            <a:ext cx="3674700" cy="18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  <a:defRPr/>
            </a:pPr>
            <a:r>
              <a:rPr lang="en-US" sz="1200">
                <a:solidFill>
                  <a:srgbClr val="242424"/>
                </a:solidFill>
                <a:latin typeface="Arial"/>
                <a:ea typeface="Arial"/>
                <a:cs typeface="Arial"/>
              </a:rPr>
              <a:t>Для разработки используются мощные инструменты, включая Visual Studio, что позволяет создавать качественный код.</a:t>
            </a:r>
            <a:endParaRPr lang="en-US" sz="1200"/>
          </a:p>
        </p:txBody>
      </p:sp>
      <p:sp>
        <p:nvSpPr>
          <p:cNvPr id="15" name="Text 8"/>
          <p:cNvSpPr txBox="1"/>
          <p:nvPr/>
        </p:nvSpPr>
        <p:spPr bwMode="auto">
          <a:xfrm>
            <a:off x="5472701" y="3593750"/>
            <a:ext cx="3384900" cy="20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Arial"/>
                <a:ea typeface="Arial"/>
                <a:cs typeface="Arial"/>
              </a:rPr>
              <a:t>Документация</a:t>
            </a:r>
            <a:endParaRPr lang="en-US" sz="1400"/>
          </a:p>
        </p:txBody>
      </p:sp>
      <p:sp>
        <p:nvSpPr>
          <p:cNvPr id="16" name="Text 9"/>
          <p:cNvSpPr txBox="1"/>
          <p:nvPr/>
        </p:nvSpPr>
        <p:spPr bwMode="auto">
          <a:xfrm>
            <a:off x="4958471" y="4064227"/>
            <a:ext cx="3674700" cy="18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  <a:defRPr/>
            </a:pPr>
            <a:r>
              <a:rPr lang="en-US" sz="1200">
                <a:solidFill>
                  <a:srgbClr val="242424"/>
                </a:solidFill>
                <a:latin typeface="Arial"/>
                <a:ea typeface="Arial"/>
                <a:cs typeface="Arial"/>
              </a:rPr>
              <a:t>Swagger используется для сквозной документации API, облегчая интеграцию и использование.</a:t>
            </a:r>
            <a:endParaRPr 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7"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 bwMode="auto">
          <a:xfrm>
            <a:off x="310310" y="4716675"/>
            <a:ext cx="449700" cy="74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  <a:defRPr/>
            </a:pPr>
            <a:r>
              <a:rPr lang="en-US" sz="1100" b="1">
                <a:solidFill>
                  <a:srgbClr val="434343"/>
                </a:solidFill>
                <a:latin typeface="Arial"/>
                <a:ea typeface="Arial"/>
                <a:cs typeface="Arial"/>
              </a:rPr>
              <a:t>7</a:t>
            </a:r>
            <a:endParaRPr lang="en-US" sz="1100"/>
          </a:p>
        </p:txBody>
      </p:sp>
      <p:pic>
        <p:nvPicPr>
          <p:cNvPr id="55847212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5356999" y="0"/>
            <a:ext cx="3786999" cy="5143500"/>
          </a:xfrm>
          <a:prstGeom prst="rect">
            <a:avLst/>
          </a:prstGeom>
        </p:spPr>
      </p:pic>
      <p:sp>
        <p:nvSpPr>
          <p:cNvPr id="6" name="Text 2"/>
          <p:cNvSpPr txBox="1"/>
          <p:nvPr/>
        </p:nvSpPr>
        <p:spPr bwMode="auto">
          <a:xfrm>
            <a:off x="500700" y="350600"/>
            <a:ext cx="8142600" cy="572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  <a:defRPr/>
            </a:pPr>
            <a:r>
              <a:rPr lang="en-US" sz="2500">
                <a:solidFill>
                  <a:srgbClr val="242424"/>
                </a:solidFill>
                <a:latin typeface="Arial"/>
                <a:ea typeface="Arial"/>
                <a:cs typeface="Arial"/>
              </a:rPr>
              <a:t>Схем</a:t>
            </a:r>
            <a:r>
              <a:rPr lang="ru-RU" sz="2500">
                <a:solidFill>
                  <a:srgbClr val="242424"/>
                </a:solidFill>
                <a:latin typeface="Arial"/>
                <a:ea typeface="Arial"/>
                <a:cs typeface="Arial"/>
              </a:rPr>
              <a:t>а базы данных</a:t>
            </a:r>
            <a:endParaRPr lang="en-US" sz="2500"/>
          </a:p>
        </p:txBody>
      </p:sp>
      <p:sp>
        <p:nvSpPr>
          <p:cNvPr id="1881816306" name="Text 1"/>
          <p:cNvSpPr txBox="1"/>
          <p:nvPr/>
        </p:nvSpPr>
        <p:spPr bwMode="auto">
          <a:xfrm>
            <a:off x="589649" y="1853699"/>
            <a:ext cx="4259700" cy="14360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  <a:defRPr/>
            </a:pPr>
            <a:r>
              <a:rPr lang="ru-RU" sz="1400">
                <a:solidFill>
                  <a:srgbClr val="242424"/>
                </a:solidFill>
                <a:latin typeface="Arial"/>
                <a:ea typeface="Arial"/>
                <a:cs typeface="Arial"/>
              </a:rPr>
              <a:t>В базе данных присутствуют 4 сущности:</a:t>
            </a:r>
            <a:endParaRPr lang="en-US" sz="2500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400" b="0" i="0" u="none" strike="noStrike" cap="none" spc="0">
                <a:solidFill>
                  <a:srgbClr val="242424"/>
                </a:solidFill>
                <a:latin typeface="Arial"/>
                <a:ea typeface="Arial"/>
                <a:cs typeface="Arial"/>
              </a:rPr>
              <a:t> – </a:t>
            </a:r>
            <a:r>
              <a:rPr lang="en-US" sz="1400" b="0" i="0" u="none" strike="noStrike" cap="none" spc="0">
                <a:solidFill>
                  <a:srgbClr val="242424"/>
                </a:solidFill>
                <a:latin typeface="Arial"/>
                <a:ea typeface="Arial"/>
                <a:cs typeface="Arial"/>
              </a:rPr>
              <a:t>Transaction </a:t>
            </a:r>
            <a:r>
              <a:rPr lang="ru-RU" sz="1400" b="0" i="0" u="none" strike="noStrike" cap="none" spc="0">
                <a:solidFill>
                  <a:srgbClr val="242424"/>
                </a:solidFill>
                <a:latin typeface="Arial"/>
                <a:ea typeface="Arial"/>
                <a:cs typeface="Arial"/>
              </a:rPr>
              <a:t>– транзакции</a:t>
            </a:r>
            <a:endParaRPr lang="ru-RU" sz="1400" b="0" i="0" u="none" strike="noStrike" cap="none" spc="0">
              <a:solidFill>
                <a:srgbClr val="242424"/>
              </a:solidFill>
              <a:latin typeface="Arial"/>
              <a:ea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400" b="0" i="0" u="none" strike="noStrike" cap="none" spc="0">
                <a:solidFill>
                  <a:srgbClr val="242424"/>
                </a:solidFill>
                <a:latin typeface="Arial"/>
                <a:ea typeface="Arial"/>
                <a:cs typeface="Arial"/>
              </a:rPr>
              <a:t> </a:t>
            </a:r>
            <a:r>
              <a:rPr lang="ru-RU" sz="1400" b="0" i="0" u="none" strike="noStrike" cap="none" spc="0">
                <a:solidFill>
                  <a:srgbClr val="242424"/>
                </a:solidFill>
                <a:latin typeface="Arial"/>
                <a:ea typeface="Arial"/>
                <a:cs typeface="Arial"/>
              </a:rPr>
              <a:t>– </a:t>
            </a:r>
            <a:r>
              <a:rPr lang="en-US" sz="1400" b="0" i="0" u="none" strike="noStrike" cap="none" spc="0">
                <a:solidFill>
                  <a:srgbClr val="242424"/>
                </a:solidFill>
                <a:latin typeface="Arial"/>
                <a:ea typeface="Arial"/>
                <a:cs typeface="Arial"/>
              </a:rPr>
              <a:t>CashVault </a:t>
            </a:r>
            <a:r>
              <a:rPr lang="ru-RU" sz="1400" b="0" i="0" u="none" strike="noStrike" cap="none" spc="0">
                <a:solidFill>
                  <a:srgbClr val="242424"/>
                </a:solidFill>
                <a:latin typeface="Arial"/>
                <a:ea typeface="Arial"/>
                <a:cs typeface="Arial"/>
              </a:rPr>
              <a:t>– </a:t>
            </a:r>
            <a:r>
              <a:rPr lang="ru-RU" sz="1400" b="0" i="0" u="none" strike="noStrike" cap="none" spc="0">
                <a:solidFill>
                  <a:srgbClr val="242424"/>
                </a:solidFill>
                <a:latin typeface="Arial"/>
                <a:ea typeface="Arial"/>
                <a:cs typeface="Arial"/>
              </a:rPr>
              <a:t>денежное хранилище</a:t>
            </a:r>
            <a:endParaRPr lang="ru-RU" sz="1400" b="0" i="0" u="none" strike="noStrike" cap="none" spc="0">
              <a:solidFill>
                <a:srgbClr val="242424"/>
              </a:solidFill>
              <a:latin typeface="Arial"/>
              <a:ea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400" b="0" i="0" u="none" strike="noStrike" cap="none" spc="0">
                <a:solidFill>
                  <a:srgbClr val="242424"/>
                </a:solidFill>
                <a:latin typeface="Arial"/>
                <a:ea typeface="Arial"/>
                <a:cs typeface="Arial"/>
              </a:rPr>
              <a:t> </a:t>
            </a:r>
            <a:r>
              <a:rPr lang="ru-RU" sz="1400" b="0" i="0" u="none" strike="noStrike" cap="none" spc="0">
                <a:solidFill>
                  <a:srgbClr val="242424"/>
                </a:solidFill>
                <a:latin typeface="Arial"/>
                <a:ea typeface="Arial"/>
                <a:cs typeface="Arial"/>
              </a:rPr>
              <a:t>– </a:t>
            </a:r>
            <a:r>
              <a:rPr lang="en-US" sz="1400" b="0" i="0" u="none" strike="noStrike" cap="none" spc="0">
                <a:solidFill>
                  <a:srgbClr val="242424"/>
                </a:solidFill>
                <a:latin typeface="Arial"/>
                <a:ea typeface="Arial"/>
                <a:cs typeface="Arial"/>
              </a:rPr>
              <a:t>SpendingArea </a:t>
            </a:r>
            <a:r>
              <a:rPr lang="ru-RU" sz="1400" b="0" i="0" u="none" strike="noStrike" cap="none" spc="0">
                <a:solidFill>
                  <a:srgbClr val="242424"/>
                </a:solidFill>
                <a:latin typeface="Arial"/>
                <a:ea typeface="Arial"/>
                <a:cs typeface="Arial"/>
              </a:rPr>
              <a:t>– область трат</a:t>
            </a:r>
            <a:endParaRPr lang="ru-RU" sz="1400" b="0" i="0" u="none" strike="noStrike" cap="none" spc="0">
              <a:solidFill>
                <a:srgbClr val="242424"/>
              </a:solidFill>
              <a:latin typeface="Arial"/>
              <a:ea typeface="Arial"/>
              <a:cs typeface="Arial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400" b="0" i="0" u="none" strike="noStrike" cap="none" spc="0">
                <a:solidFill>
                  <a:srgbClr val="242424"/>
                </a:solidFill>
                <a:latin typeface="Arial"/>
                <a:ea typeface="Arial"/>
                <a:cs typeface="Arial"/>
              </a:rPr>
              <a:t> </a:t>
            </a:r>
            <a:r>
              <a:rPr lang="ru-RU" sz="1400" b="0" i="0" u="none" strike="noStrike" cap="none" spc="0">
                <a:solidFill>
                  <a:srgbClr val="242424"/>
                </a:solidFill>
                <a:latin typeface="Arial"/>
                <a:ea typeface="Arial"/>
                <a:cs typeface="Arial"/>
              </a:rPr>
              <a:t>– </a:t>
            </a:r>
            <a:r>
              <a:rPr lang="en-US" sz="1400" b="0" i="0" u="none" strike="noStrike" cap="none" spc="0">
                <a:solidFill>
                  <a:srgbClr val="242424"/>
                </a:solidFill>
                <a:latin typeface="Arial"/>
                <a:ea typeface="Arial"/>
                <a:cs typeface="Arial"/>
              </a:rPr>
              <a:t>User </a:t>
            </a:r>
            <a:r>
              <a:rPr lang="ru-RU" sz="1400" b="0" i="0" u="none" strike="noStrike" cap="none" spc="0">
                <a:solidFill>
                  <a:srgbClr val="242424"/>
                </a:solidFill>
                <a:latin typeface="Arial"/>
                <a:ea typeface="Arial"/>
                <a:cs typeface="Arial"/>
              </a:rPr>
              <a:t>- пользователь</a:t>
            </a:r>
            <a:endParaRPr lang="ru-RU" sz="1400" b="0" i="0" u="none" strike="noStrike" cap="none" spc="0">
              <a:solidFill>
                <a:srgbClr val="242424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7"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47161920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6228567" name="Text 0"/>
          <p:cNvSpPr txBox="1"/>
          <p:nvPr/>
        </p:nvSpPr>
        <p:spPr bwMode="auto">
          <a:xfrm>
            <a:off x="310309" y="4716675"/>
            <a:ext cx="449699" cy="746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  <a:defRPr/>
            </a:pPr>
            <a:r>
              <a:rPr lang="ru-RU" sz="1100"/>
              <a:t>8</a:t>
            </a:r>
            <a:endParaRPr lang="en-US" sz="1100"/>
          </a:p>
        </p:txBody>
      </p:sp>
      <p:sp>
        <p:nvSpPr>
          <p:cNvPr id="278139213" name="Text 2"/>
          <p:cNvSpPr txBox="1"/>
          <p:nvPr/>
        </p:nvSpPr>
        <p:spPr bwMode="auto">
          <a:xfrm>
            <a:off x="500699" y="350599"/>
            <a:ext cx="8142599" cy="57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  <a:defRPr/>
            </a:pPr>
            <a:r>
              <a:rPr lang="ru-RU" sz="2500"/>
              <a:t>Диаграмма классов</a:t>
            </a:r>
            <a:endParaRPr lang="en-US" sz="2500"/>
          </a:p>
        </p:txBody>
      </p:sp>
      <p:pic>
        <p:nvPicPr>
          <p:cNvPr id="68215163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310309" y="1140624"/>
            <a:ext cx="8564627" cy="3169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7"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23489473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94879167" name="Text 0"/>
          <p:cNvSpPr txBox="1"/>
          <p:nvPr/>
        </p:nvSpPr>
        <p:spPr bwMode="auto">
          <a:xfrm>
            <a:off x="310309" y="4716675"/>
            <a:ext cx="449699" cy="746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  <a:defRPr/>
            </a:pPr>
            <a:r>
              <a:rPr lang="ru-RU" sz="1100"/>
              <a:t>9</a:t>
            </a:r>
            <a:endParaRPr lang="en-US" sz="1100"/>
          </a:p>
        </p:txBody>
      </p:sp>
      <p:sp>
        <p:nvSpPr>
          <p:cNvPr id="2001448902" name="Text 2"/>
          <p:cNvSpPr txBox="1"/>
          <p:nvPr/>
        </p:nvSpPr>
        <p:spPr bwMode="auto">
          <a:xfrm>
            <a:off x="500699" y="350599"/>
            <a:ext cx="8142599" cy="57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  <a:defRPr/>
            </a:pPr>
            <a:r>
              <a:rPr lang="ru-RU" sz="2500"/>
              <a:t>Диаграмма классов</a:t>
            </a:r>
            <a:endParaRPr lang="en-US" sz="2500"/>
          </a:p>
        </p:txBody>
      </p:sp>
      <p:pic>
        <p:nvPicPr>
          <p:cNvPr id="123360824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289686" y="1164437"/>
            <a:ext cx="8564627" cy="3169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ONLYOFFICE/8.2.1.38</Application>
  <PresentationFormat>On-screen Show (4:3)</PresentationFormat>
  <Paragraphs>0</Paragraphs>
  <Slides>11</Slides>
  <Notes>11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/>
  <cp:revision>3</cp:revision>
  <dcterms:created xsi:type="dcterms:W3CDTF">2025-05-19T07:26:07Z</dcterms:created>
  <dcterms:modified xsi:type="dcterms:W3CDTF">2025-05-19T08:04:39Z</dcterms:modified>
</cp:coreProperties>
</file>